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2243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772400" y="-2011680"/>
            <a:ext cx="6400800" cy="5029200"/>
          </a:xfrm>
          <a:prstGeom prst="ellipse">
            <a:avLst/>
          </a:prstGeom>
          <a:solidFill>
            <a:srgbClr val="2A5DA3">
              <a:alpha val="28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-1828800" y="3200400"/>
            <a:ext cx="6400800" cy="4572000"/>
          </a:xfrm>
          <a:prstGeom prst="ellipse">
            <a:avLst/>
          </a:prstGeom>
          <a:solidFill>
            <a:srgbClr val="56A532">
              <a:alpha val="18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640080" y="960120"/>
            <a:ext cx="3200400" cy="457200"/>
          </a:xfrm>
          <a:prstGeom prst="roundRect">
            <a:avLst>
              <a:gd name="adj" fmla="val 50000"/>
            </a:avLst>
          </a:prstGeom>
          <a:solidFill>
            <a:srgbClr val="1E3A5F"/>
          </a:solidFill>
          <a:ln w="12700">
            <a:solidFill>
              <a:srgbClr val="56A532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31520" y="960120"/>
            <a:ext cx="3108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spc="100" kern="0" dirty="0">
                <a:solidFill>
                  <a:srgbClr val="74C1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● RELEASE-ÜBERSICHT · 2026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640080" y="1737360"/>
            <a:ext cx="1042416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Ihr Intranet wird
</a:t>
            </a:r>
            <a:pPr indent="0" marL="0">
              <a:lnSpc>
                <a:spcPct val="102000"/>
              </a:lnSpc>
              <a:buNone/>
            </a:pPr>
            <a:r>
              <a:rPr lang="en-US" sz="4000" b="1" dirty="0">
                <a:solidFill>
                  <a:srgbClr val="74C1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schneller, sicherer, transparenter.</a:t>
            </a:r>
            <a:endParaRPr lang="en-US" sz="4000" dirty="0"/>
          </a:p>
        </p:txBody>
      </p:sp>
      <p:sp>
        <p:nvSpPr>
          <p:cNvPr id="7" name="Text 5"/>
          <p:cNvSpPr/>
          <p:nvPr/>
        </p:nvSpPr>
        <p:spPr>
          <a:xfrm>
            <a:off x="640080" y="3520440"/>
            <a:ext cx="87782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500" dirty="0">
                <a:solidFill>
                  <a:srgbClr val="C7D2E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Die neue Generation des Fuchs Intranets: Live-Vorschau bei der Rechnungserstellung, Echtzeit-Rückmeldungen, extern validierte E-Rechnung (ZUGFeRD/DATEV und XRechnung) und durchgängig geprüfte Datenverarbeitung — ohne dass sich Ihr gewohnter Arbeitsablauf verändert.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640080" y="4892040"/>
            <a:ext cx="10881360" cy="0"/>
          </a:xfrm>
          <a:prstGeom prst="line">
            <a:avLst/>
          </a:prstGeom>
          <a:noFill/>
          <a:ln w="12700">
            <a:solidFill>
              <a:srgbClr val="3A4E6B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40080" y="5074920"/>
            <a:ext cx="2926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E-Rechnung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640080" y="5532120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FA1BE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ZUGFeRD / XRechnung · extern validiert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3703320" y="5074920"/>
            <a:ext cx="2926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Echtzeit</a:t>
            </a:r>
            <a:endParaRPr lang="en-US" sz="2400" dirty="0"/>
          </a:p>
        </p:txBody>
      </p:sp>
      <p:sp>
        <p:nvSpPr>
          <p:cNvPr id="12" name="Text 10"/>
          <p:cNvSpPr/>
          <p:nvPr/>
        </p:nvSpPr>
        <p:spPr>
          <a:xfrm>
            <a:off x="3703320" y="5532120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FA1BE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Live-Vorschau &amp; Benachrichtigungen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6766560" y="5074920"/>
            <a:ext cx="2926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 .NET 10</a:t>
            </a:r>
            <a:endParaRPr lang="en-US" sz="2400" dirty="0"/>
          </a:p>
        </p:txBody>
      </p:sp>
      <p:sp>
        <p:nvSpPr>
          <p:cNvPr id="14" name="Text 12"/>
          <p:cNvSpPr/>
          <p:nvPr/>
        </p:nvSpPr>
        <p:spPr>
          <a:xfrm>
            <a:off x="6766560" y="5532120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FA1BE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Moderne, geprüfte Plattform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640080" y="635508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7A8BA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Sebastian Fuchs Bad und Heizung GmbH &amp; Co. KG  ·  Bereitgestellt von ProcessWeb</a:t>
            </a:r>
            <a:endParaRPr lang="en-US" sz="9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502920"/>
            <a:ext cx="457200" cy="82296"/>
          </a:xfrm>
          <a:prstGeom prst="rect">
            <a:avLst/>
          </a:prstGeom>
          <a:solidFill>
            <a:srgbClr val="56A532"/>
          </a:solidFill>
          <a:ln/>
        </p:spPr>
      </p:sp>
      <p:sp>
        <p:nvSpPr>
          <p:cNvPr id="3" name="Text 1"/>
          <p:cNvSpPr/>
          <p:nvPr/>
        </p:nvSpPr>
        <p:spPr>
          <a:xfrm>
            <a:off x="1207008" y="384048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56A53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DAS WICHTIGSTE AUF EINEN BLICK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640080" y="658368"/>
            <a:ext cx="10911535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224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Die neuen Funktionen für Ihren Alltag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640080" y="1371600"/>
            <a:ext cx="10911535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861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Weniger Fehler, mehr Überblick und Rechnungen, die auf Anhieb korrekt sind.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640080" y="2057400"/>
            <a:ext cx="3429000" cy="1783080"/>
          </a:xfrm>
          <a:prstGeom prst="roundRect">
            <a:avLst>
              <a:gd name="adj" fmla="val 5128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  <a:effectLst>
            <a:outerShdw sx="100000" sy="100000" kx="0" ky="0" algn="bl" rotWithShape="0" blurRad="101600" dist="38100" dir="5400000">
              <a:srgbClr val="8899AA">
                <a:alpha val="25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640080" y="2057400"/>
            <a:ext cx="3429000" cy="54864"/>
          </a:xfrm>
          <a:prstGeom prst="rect">
            <a:avLst/>
          </a:prstGeom>
          <a:solidFill>
            <a:srgbClr val="56A532"/>
          </a:solidFill>
          <a:ln/>
        </p:spPr>
      </p:sp>
      <p:sp>
        <p:nvSpPr>
          <p:cNvPr id="8" name="Text 6"/>
          <p:cNvSpPr/>
          <p:nvPr/>
        </p:nvSpPr>
        <p:spPr>
          <a:xfrm>
            <a:off x="896112" y="2258568"/>
            <a:ext cx="731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00000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👁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896112" y="2770632"/>
            <a:ext cx="2971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224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Live-Vorschau beim Bearbeiten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896112" y="3172968"/>
            <a:ext cx="29718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080" dirty="0">
                <a:solidFill>
                  <a:srgbClr val="5861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Das fertige PDF sofort in Echtzeit sehen — genau so, wie der Kunde es erhält.</a:t>
            </a:r>
            <a:endParaRPr lang="en-US" sz="1080" dirty="0"/>
          </a:p>
        </p:txBody>
      </p:sp>
      <p:sp>
        <p:nvSpPr>
          <p:cNvPr id="11" name="Shape 9"/>
          <p:cNvSpPr/>
          <p:nvPr/>
        </p:nvSpPr>
        <p:spPr>
          <a:xfrm>
            <a:off x="4325112" y="2057400"/>
            <a:ext cx="3429000" cy="1783080"/>
          </a:xfrm>
          <a:prstGeom prst="roundRect">
            <a:avLst>
              <a:gd name="adj" fmla="val 5128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  <a:effectLst>
            <a:outerShdw sx="100000" sy="100000" kx="0" ky="0" algn="bl" rotWithShape="0" blurRad="101600" dist="38100" dir="5400000">
              <a:srgbClr val="8899AA">
                <a:alpha val="25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325112" y="2057400"/>
            <a:ext cx="3429000" cy="54864"/>
          </a:xfrm>
          <a:prstGeom prst="rect">
            <a:avLst/>
          </a:prstGeom>
          <a:solidFill>
            <a:srgbClr val="56A532"/>
          </a:solidFill>
          <a:ln/>
        </p:spPr>
      </p:sp>
      <p:sp>
        <p:nvSpPr>
          <p:cNvPr id="13" name="Text 11"/>
          <p:cNvSpPr/>
          <p:nvPr/>
        </p:nvSpPr>
        <p:spPr>
          <a:xfrm>
            <a:off x="4581144" y="2258568"/>
            <a:ext cx="731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00000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🧮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4581144" y="2770632"/>
            <a:ext cx="2971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224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Alle Beträge serverseitig berechnet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4581144" y="3172968"/>
            <a:ext cx="29718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080" dirty="0">
                <a:solidFill>
                  <a:srgbClr val="5861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Summen, MwSt., §13b und offene Beträge rechnet der Server — geprüft und einheitlich.</a:t>
            </a:r>
            <a:endParaRPr lang="en-US" sz="1080" dirty="0"/>
          </a:p>
        </p:txBody>
      </p:sp>
      <p:sp>
        <p:nvSpPr>
          <p:cNvPr id="16" name="Shape 14"/>
          <p:cNvSpPr/>
          <p:nvPr/>
        </p:nvSpPr>
        <p:spPr>
          <a:xfrm>
            <a:off x="8010144" y="2057400"/>
            <a:ext cx="3429000" cy="1783080"/>
          </a:xfrm>
          <a:prstGeom prst="roundRect">
            <a:avLst>
              <a:gd name="adj" fmla="val 5128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  <a:effectLst>
            <a:outerShdw sx="100000" sy="100000" kx="0" ky="0" algn="bl" rotWithShape="0" blurRad="101600" dist="38100" dir="5400000">
              <a:srgbClr val="8899AA">
                <a:alpha val="25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8010144" y="2057400"/>
            <a:ext cx="3429000" cy="54864"/>
          </a:xfrm>
          <a:prstGeom prst="rect">
            <a:avLst/>
          </a:prstGeom>
          <a:solidFill>
            <a:srgbClr val="56A532"/>
          </a:solidFill>
          <a:ln/>
        </p:spPr>
      </p:sp>
      <p:sp>
        <p:nvSpPr>
          <p:cNvPr id="18" name="Text 16"/>
          <p:cNvSpPr/>
          <p:nvPr/>
        </p:nvSpPr>
        <p:spPr>
          <a:xfrm>
            <a:off x="8266176" y="2258568"/>
            <a:ext cx="731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00000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🔔</a:t>
            </a:r>
            <a:endParaRPr lang="en-US" sz="2200" dirty="0"/>
          </a:p>
        </p:txBody>
      </p:sp>
      <p:sp>
        <p:nvSpPr>
          <p:cNvPr id="19" name="Text 17"/>
          <p:cNvSpPr/>
          <p:nvPr/>
        </p:nvSpPr>
        <p:spPr>
          <a:xfrm>
            <a:off x="8266176" y="2770632"/>
            <a:ext cx="2971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224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Benachrichtigungen in Echtzeit</a:t>
            </a:r>
            <a:endParaRPr lang="en-US" sz="1350" dirty="0"/>
          </a:p>
        </p:txBody>
      </p:sp>
      <p:sp>
        <p:nvSpPr>
          <p:cNvPr id="20" name="Text 18"/>
          <p:cNvSpPr/>
          <p:nvPr/>
        </p:nvSpPr>
        <p:spPr>
          <a:xfrm>
            <a:off x="8266176" y="3172968"/>
            <a:ext cx="29718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080" dirty="0">
                <a:solidFill>
                  <a:srgbClr val="5861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Erfolg und Fehler erscheinen sofort als deutlich lesbare Meldung.</a:t>
            </a:r>
            <a:endParaRPr lang="en-US" sz="1080" dirty="0"/>
          </a:p>
        </p:txBody>
      </p:sp>
      <p:sp>
        <p:nvSpPr>
          <p:cNvPr id="21" name="Shape 19"/>
          <p:cNvSpPr/>
          <p:nvPr/>
        </p:nvSpPr>
        <p:spPr>
          <a:xfrm>
            <a:off x="640080" y="4096512"/>
            <a:ext cx="3429000" cy="1783080"/>
          </a:xfrm>
          <a:prstGeom prst="roundRect">
            <a:avLst>
              <a:gd name="adj" fmla="val 5128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  <a:effectLst>
            <a:outerShdw sx="100000" sy="100000" kx="0" ky="0" algn="bl" rotWithShape="0" blurRad="101600" dist="38100" dir="5400000">
              <a:srgbClr val="8899AA">
                <a:alpha val="25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640080" y="4096512"/>
            <a:ext cx="3429000" cy="54864"/>
          </a:xfrm>
          <a:prstGeom prst="rect">
            <a:avLst/>
          </a:prstGeom>
          <a:solidFill>
            <a:srgbClr val="56A532"/>
          </a:solidFill>
          <a:ln/>
        </p:spPr>
      </p:sp>
      <p:sp>
        <p:nvSpPr>
          <p:cNvPr id="23" name="Text 21"/>
          <p:cNvSpPr/>
          <p:nvPr/>
        </p:nvSpPr>
        <p:spPr>
          <a:xfrm>
            <a:off x="896112" y="4297680"/>
            <a:ext cx="731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00000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🧾</a:t>
            </a:r>
            <a:endParaRPr lang="en-US" sz="2200" dirty="0"/>
          </a:p>
        </p:txBody>
      </p:sp>
      <p:sp>
        <p:nvSpPr>
          <p:cNvPr id="24" name="Text 22"/>
          <p:cNvSpPr/>
          <p:nvPr/>
        </p:nvSpPr>
        <p:spPr>
          <a:xfrm>
            <a:off x="896112" y="4809744"/>
            <a:ext cx="2971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224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Extern geprüfte E-Rechnung</a:t>
            </a:r>
            <a:endParaRPr lang="en-US" sz="1350" dirty="0"/>
          </a:p>
        </p:txBody>
      </p:sp>
      <p:sp>
        <p:nvSpPr>
          <p:cNvPr id="25" name="Text 23"/>
          <p:cNvSpPr/>
          <p:nvPr/>
        </p:nvSpPr>
        <p:spPr>
          <a:xfrm>
            <a:off x="896112" y="5212080"/>
            <a:ext cx="29718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080" dirty="0">
                <a:solidFill>
                  <a:srgbClr val="5861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ZUGFeRD/DATEV automatisch, mit Leitweg-ID als XRechnung 3.0 — extern als fehlerfrei (0 Fehler) und PDF/A-3-konform bestätigt.</a:t>
            </a:r>
            <a:endParaRPr lang="en-US" sz="1080" dirty="0"/>
          </a:p>
        </p:txBody>
      </p:sp>
      <p:sp>
        <p:nvSpPr>
          <p:cNvPr id="26" name="Shape 24"/>
          <p:cNvSpPr/>
          <p:nvPr/>
        </p:nvSpPr>
        <p:spPr>
          <a:xfrm>
            <a:off x="4325112" y="4096512"/>
            <a:ext cx="3429000" cy="1783080"/>
          </a:xfrm>
          <a:prstGeom prst="roundRect">
            <a:avLst>
              <a:gd name="adj" fmla="val 5128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  <a:effectLst>
            <a:outerShdw sx="100000" sy="100000" kx="0" ky="0" algn="bl" rotWithShape="0" blurRad="101600" dist="38100" dir="5400000">
              <a:srgbClr val="8899AA">
                <a:alpha val="25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4325112" y="4096512"/>
            <a:ext cx="3429000" cy="54864"/>
          </a:xfrm>
          <a:prstGeom prst="rect">
            <a:avLst/>
          </a:prstGeom>
          <a:solidFill>
            <a:srgbClr val="56A532"/>
          </a:solidFill>
          <a:ln/>
        </p:spPr>
      </p:sp>
      <p:sp>
        <p:nvSpPr>
          <p:cNvPr id="28" name="Text 26"/>
          <p:cNvSpPr/>
          <p:nvPr/>
        </p:nvSpPr>
        <p:spPr>
          <a:xfrm>
            <a:off x="4581144" y="4297680"/>
            <a:ext cx="731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00000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🕓</a:t>
            </a:r>
            <a:endParaRPr lang="en-US" sz="2200" dirty="0"/>
          </a:p>
        </p:txBody>
      </p:sp>
      <p:sp>
        <p:nvSpPr>
          <p:cNvPr id="29" name="Text 27"/>
          <p:cNvSpPr/>
          <p:nvPr/>
        </p:nvSpPr>
        <p:spPr>
          <a:xfrm>
            <a:off x="4581144" y="4809744"/>
            <a:ext cx="2971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224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Änderungshistorie &amp; Verwerfen</a:t>
            </a:r>
            <a:endParaRPr lang="en-US" sz="1350" dirty="0"/>
          </a:p>
        </p:txBody>
      </p:sp>
      <p:sp>
        <p:nvSpPr>
          <p:cNvPr id="30" name="Text 28"/>
          <p:cNvSpPr/>
          <p:nvPr/>
        </p:nvSpPr>
        <p:spPr>
          <a:xfrm>
            <a:off x="4581144" y="5212080"/>
            <a:ext cx="29718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080" dirty="0">
                <a:solidFill>
                  <a:srgbClr val="5861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Jede Änderung protokolliert; jederzeit zum gespeicherten Stand zurück.</a:t>
            </a:r>
            <a:endParaRPr lang="en-US" sz="1080" dirty="0"/>
          </a:p>
        </p:txBody>
      </p:sp>
      <p:sp>
        <p:nvSpPr>
          <p:cNvPr id="31" name="Shape 29"/>
          <p:cNvSpPr/>
          <p:nvPr/>
        </p:nvSpPr>
        <p:spPr>
          <a:xfrm>
            <a:off x="8010144" y="4096512"/>
            <a:ext cx="3429000" cy="1783080"/>
          </a:xfrm>
          <a:prstGeom prst="roundRect">
            <a:avLst>
              <a:gd name="adj" fmla="val 5128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  <a:effectLst>
            <a:outerShdw sx="100000" sy="100000" kx="0" ky="0" algn="bl" rotWithShape="0" blurRad="101600" dist="38100" dir="5400000">
              <a:srgbClr val="8899AA">
                <a:alpha val="25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8010144" y="4096512"/>
            <a:ext cx="3429000" cy="54864"/>
          </a:xfrm>
          <a:prstGeom prst="rect">
            <a:avLst/>
          </a:prstGeom>
          <a:solidFill>
            <a:srgbClr val="56A532"/>
          </a:solidFill>
          <a:ln/>
        </p:spPr>
      </p:sp>
      <p:sp>
        <p:nvSpPr>
          <p:cNvPr id="33" name="Text 31"/>
          <p:cNvSpPr/>
          <p:nvPr/>
        </p:nvSpPr>
        <p:spPr>
          <a:xfrm>
            <a:off x="8266176" y="4297680"/>
            <a:ext cx="731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00000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🏦</a:t>
            </a:r>
            <a:endParaRPr lang="en-US" sz="2200" dirty="0"/>
          </a:p>
        </p:txBody>
      </p:sp>
      <p:sp>
        <p:nvSpPr>
          <p:cNvPr id="34" name="Text 32"/>
          <p:cNvSpPr/>
          <p:nvPr/>
        </p:nvSpPr>
        <p:spPr>
          <a:xfrm>
            <a:off x="8266176" y="4809744"/>
            <a:ext cx="2971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224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Mehr Bankformate</a:t>
            </a:r>
            <a:endParaRPr lang="en-US" sz="1350" dirty="0"/>
          </a:p>
        </p:txBody>
      </p:sp>
      <p:sp>
        <p:nvSpPr>
          <p:cNvPr id="35" name="Text 33"/>
          <p:cNvSpPr/>
          <p:nvPr/>
        </p:nvSpPr>
        <p:spPr>
          <a:xfrm>
            <a:off x="8266176" y="5212080"/>
            <a:ext cx="29718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080" dirty="0">
                <a:solidFill>
                  <a:srgbClr val="5861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Kontoauszüge als CAMT (ISO 20022) und MT940 — Format wird automatisch erkannt.</a:t>
            </a:r>
            <a:endParaRPr lang="en-US" sz="1080" dirty="0"/>
          </a:p>
        </p:txBody>
      </p:sp>
      <p:sp>
        <p:nvSpPr>
          <p:cNvPr id="36" name="Text 34"/>
          <p:cNvSpPr/>
          <p:nvPr/>
        </p:nvSpPr>
        <p:spPr>
          <a:xfrm>
            <a:off x="64008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B437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Fuchs Intranet</a:t>
            </a:r>
            <a:pPr algn="l" indent="0" marL="0">
              <a:buNone/>
            </a:pPr>
            <a:r>
              <a:rPr lang="en-US" sz="900" dirty="0">
                <a:solidFill>
                  <a:srgbClr val="5861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 ·  Neuerungen 2026</a:t>
            </a:r>
            <a:endParaRPr lang="en-US" sz="900" dirty="0"/>
          </a:p>
        </p:txBody>
      </p:sp>
      <p:sp>
        <p:nvSpPr>
          <p:cNvPr id="37" name="Text 35"/>
          <p:cNvSpPr/>
          <p:nvPr/>
        </p:nvSpPr>
        <p:spPr>
          <a:xfrm>
            <a:off x="11094415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861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502920"/>
            <a:ext cx="457200" cy="82296"/>
          </a:xfrm>
          <a:prstGeom prst="rect">
            <a:avLst/>
          </a:prstGeom>
          <a:solidFill>
            <a:srgbClr val="56A532"/>
          </a:solidFill>
          <a:ln/>
        </p:spPr>
      </p:sp>
      <p:sp>
        <p:nvSpPr>
          <p:cNvPr id="3" name="Text 1"/>
          <p:cNvSpPr/>
          <p:nvPr/>
        </p:nvSpPr>
        <p:spPr>
          <a:xfrm>
            <a:off x="1207008" y="384048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56A53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HIGHLIGHT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640080" y="658368"/>
            <a:ext cx="10911535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224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Der Rechnungs-Editor, der mitdenkt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640080" y="1463040"/>
            <a:ext cx="54864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500" dirty="0">
                <a:solidFill>
                  <a:srgbClr val="1C243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Früher rechnete der Browser — heute ist der Server die einzige verbindliche Quelle. Für Sie heißt das vor allem: Was Sie sehen, stimmt. Immer. Gilt für alle Rechnungsarten (Regel-, Abschlags-, Schluss-, Stornorechnung) und alle Mahnstufen — Online-Bild und PDF sind garantiert identisch.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6537960" y="1554480"/>
            <a:ext cx="4983480" cy="4480560"/>
          </a:xfrm>
          <a:prstGeom prst="roundRect">
            <a:avLst>
              <a:gd name="adj" fmla="val 2449"/>
            </a:avLst>
          </a:prstGeom>
          <a:solidFill>
            <a:srgbClr val="12243F"/>
          </a:solidFill>
          <a:ln/>
          <a:effectLst>
            <a:outerShdw sx="100000" sy="100000" kx="0" ky="0" algn="bl" rotWithShape="0" blurRad="127000" dist="50800" dir="5400000">
              <a:srgbClr val="445566">
                <a:alpha val="30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6903720" y="1874520"/>
            <a:ext cx="4251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Was der Editor jetzt automatisch tut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6903720" y="251460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74C1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→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7269480" y="2514600"/>
            <a:ext cx="3931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CDD8E8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Rechnet Netto, MwSt. und Brutto sofort korrekt neu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6903720" y="2990088"/>
            <a:ext cx="4251960" cy="0"/>
          </a:xfrm>
          <a:prstGeom prst="line">
            <a:avLst/>
          </a:prstGeom>
          <a:noFill/>
          <a:ln w="9525">
            <a:solidFill>
              <a:srgbClr val="27385A"/>
            </a:solidFill>
            <a:prstDash val="dash"/>
          </a:ln>
        </p:spPr>
      </p:sp>
      <p:sp>
        <p:nvSpPr>
          <p:cNvPr id="11" name="Text 9"/>
          <p:cNvSpPr/>
          <p:nvPr/>
        </p:nvSpPr>
        <p:spPr>
          <a:xfrm>
            <a:off x="6903720" y="3081528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74C1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→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7269480" y="3081528"/>
            <a:ext cx="3931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CDD8E8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Prüft E-Mail, Adresse, Positionen und Steuersätze live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6903720" y="3557016"/>
            <a:ext cx="4251960" cy="0"/>
          </a:xfrm>
          <a:prstGeom prst="line">
            <a:avLst/>
          </a:prstGeom>
          <a:noFill/>
          <a:ln w="9525">
            <a:solidFill>
              <a:srgbClr val="27385A"/>
            </a:solidFill>
            <a:prstDash val="dash"/>
          </a:ln>
        </p:spPr>
      </p:sp>
      <p:sp>
        <p:nvSpPr>
          <p:cNvPr id="14" name="Text 12"/>
          <p:cNvSpPr/>
          <p:nvPr/>
        </p:nvSpPr>
        <p:spPr>
          <a:xfrm>
            <a:off x="6903720" y="3648456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74C1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→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7269480" y="3648456"/>
            <a:ext cx="3931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CDD8E8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Erzeugt die PDF-Vorschau direkt aus dem aktuellen Stand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6903720" y="4123944"/>
            <a:ext cx="4251960" cy="0"/>
          </a:xfrm>
          <a:prstGeom prst="line">
            <a:avLst/>
          </a:prstGeom>
          <a:noFill/>
          <a:ln w="9525">
            <a:solidFill>
              <a:srgbClr val="27385A"/>
            </a:solidFill>
            <a:prstDash val="dash"/>
          </a:ln>
        </p:spPr>
      </p:sp>
      <p:sp>
        <p:nvSpPr>
          <p:cNvPr id="17" name="Text 15"/>
          <p:cNvSpPr/>
          <p:nvPr/>
        </p:nvSpPr>
        <p:spPr>
          <a:xfrm>
            <a:off x="6903720" y="4215384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74C1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→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7269480" y="4215384"/>
            <a:ext cx="3931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CDD8E8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Nummeriert Positionen auch nach Umsortieren korrekt durch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6903720" y="4690872"/>
            <a:ext cx="4251960" cy="0"/>
          </a:xfrm>
          <a:prstGeom prst="line">
            <a:avLst/>
          </a:prstGeom>
          <a:noFill/>
          <a:ln w="9525">
            <a:solidFill>
              <a:srgbClr val="27385A"/>
            </a:solidFill>
            <a:prstDash val="dash"/>
          </a:ln>
        </p:spPr>
      </p:sp>
      <p:sp>
        <p:nvSpPr>
          <p:cNvPr id="20" name="Text 18"/>
          <p:cNvSpPr/>
          <p:nvPr/>
        </p:nvSpPr>
        <p:spPr>
          <a:xfrm>
            <a:off x="6903720" y="4782312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74C1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→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7269480" y="4782312"/>
            <a:ext cx="3931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CDD8E8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Warnt rechtzeitig, bevor ein Entwurf abläuft</a:t>
            </a:r>
            <a:endParaRPr lang="en-US" sz="1250" dirty="0"/>
          </a:p>
        </p:txBody>
      </p:sp>
      <p:sp>
        <p:nvSpPr>
          <p:cNvPr id="22" name="Shape 20"/>
          <p:cNvSpPr/>
          <p:nvPr/>
        </p:nvSpPr>
        <p:spPr>
          <a:xfrm>
            <a:off x="6903720" y="5257800"/>
            <a:ext cx="4251960" cy="0"/>
          </a:xfrm>
          <a:prstGeom prst="line">
            <a:avLst/>
          </a:prstGeom>
          <a:noFill/>
          <a:ln w="9525">
            <a:solidFill>
              <a:srgbClr val="27385A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6903720" y="534924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74C1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→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7269480" y="5349240"/>
            <a:ext cx="3931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CDD8E8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Speichert erst final, wenn Sie es bestätigen</a:t>
            </a:r>
            <a:endParaRPr lang="en-US" sz="1250" dirty="0"/>
          </a:p>
        </p:txBody>
      </p:sp>
      <p:sp>
        <p:nvSpPr>
          <p:cNvPr id="25" name="Text 23"/>
          <p:cNvSpPr/>
          <p:nvPr/>
        </p:nvSpPr>
        <p:spPr>
          <a:xfrm>
            <a:off x="64008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B437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Fuchs Intranet</a:t>
            </a:r>
            <a:pPr algn="l" indent="0" marL="0">
              <a:buNone/>
            </a:pPr>
            <a:r>
              <a:rPr lang="en-US" sz="900" dirty="0">
                <a:solidFill>
                  <a:srgbClr val="5861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 ·  Neuerungen 2026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11094415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861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502920"/>
            <a:ext cx="457200" cy="82296"/>
          </a:xfrm>
          <a:prstGeom prst="rect">
            <a:avLst/>
          </a:prstGeom>
          <a:solidFill>
            <a:srgbClr val="56A532"/>
          </a:solidFill>
          <a:ln/>
        </p:spPr>
      </p:sp>
      <p:sp>
        <p:nvSpPr>
          <p:cNvPr id="3" name="Text 1"/>
          <p:cNvSpPr/>
          <p:nvPr/>
        </p:nvSpPr>
        <p:spPr>
          <a:xfrm>
            <a:off x="1207008" y="384048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56A53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DER ONLINE-EDITOR IM DETAIL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640080" y="658368"/>
            <a:ext cx="10911535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224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Rechnungen direkt im Browser erstellen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640080" y="1371600"/>
            <a:ext cx="10911535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861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Schritt für Schritt zur fertigen Rechnung — komfortabel und jederzeit rechnerisch abgesichert.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640080" y="2286000"/>
            <a:ext cx="2615184" cy="3017520"/>
          </a:xfrm>
          <a:prstGeom prst="roundRect">
            <a:avLst>
              <a:gd name="adj" fmla="val 3497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  <a:effectLst>
            <a:outerShdw sx="100000" sy="100000" kx="0" ky="0" algn="bl" rotWithShape="0" blurRad="101600" dist="38100" dir="5400000">
              <a:srgbClr val="8899AA">
                <a:alpha val="25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640080" y="2286000"/>
            <a:ext cx="2615184" cy="54864"/>
          </a:xfrm>
          <a:prstGeom prst="rect">
            <a:avLst/>
          </a:prstGeom>
          <a:solidFill>
            <a:srgbClr val="1B4379"/>
          </a:solidFill>
          <a:ln/>
        </p:spPr>
      </p:sp>
      <p:sp>
        <p:nvSpPr>
          <p:cNvPr id="8" name="Shape 6"/>
          <p:cNvSpPr/>
          <p:nvPr/>
        </p:nvSpPr>
        <p:spPr>
          <a:xfrm>
            <a:off x="914400" y="2606040"/>
            <a:ext cx="502920" cy="502920"/>
          </a:xfrm>
          <a:prstGeom prst="roundRect">
            <a:avLst>
              <a:gd name="adj" fmla="val 18182"/>
            </a:avLst>
          </a:prstGeom>
          <a:solidFill>
            <a:srgbClr val="1B4379"/>
          </a:solidFill>
          <a:ln/>
        </p:spPr>
      </p:sp>
      <p:sp>
        <p:nvSpPr>
          <p:cNvPr id="9" name="Text 7"/>
          <p:cNvSpPr/>
          <p:nvPr/>
        </p:nvSpPr>
        <p:spPr>
          <a:xfrm>
            <a:off x="914400" y="260604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914400" y="3291840"/>
            <a:ext cx="215798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56A53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BEARBEITEN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914400" y="3566160"/>
            <a:ext cx="215798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224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Direkt im Feld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914400" y="4069080"/>
            <a:ext cx="2112264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120" dirty="0">
                <a:solidFill>
                  <a:srgbClr val="5861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Empfänger, Adresse, Texte und Positionen direkt an Ort und Stelle bearbeiten — ein Klick genügt.</a:t>
            </a:r>
            <a:endParaRPr lang="en-US" sz="1120" dirty="0"/>
          </a:p>
        </p:txBody>
      </p:sp>
      <p:sp>
        <p:nvSpPr>
          <p:cNvPr id="13" name="Shape 11"/>
          <p:cNvSpPr/>
          <p:nvPr/>
        </p:nvSpPr>
        <p:spPr>
          <a:xfrm>
            <a:off x="3520440" y="2286000"/>
            <a:ext cx="2615184" cy="3017520"/>
          </a:xfrm>
          <a:prstGeom prst="roundRect">
            <a:avLst>
              <a:gd name="adj" fmla="val 3497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  <a:effectLst>
            <a:outerShdw sx="100000" sy="100000" kx="0" ky="0" algn="bl" rotWithShape="0" blurRad="101600" dist="38100" dir="5400000">
              <a:srgbClr val="8899AA">
                <a:alpha val="25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3520440" y="2286000"/>
            <a:ext cx="2615184" cy="54864"/>
          </a:xfrm>
          <a:prstGeom prst="rect">
            <a:avLst/>
          </a:prstGeom>
          <a:solidFill>
            <a:srgbClr val="56A532"/>
          </a:solidFill>
          <a:ln/>
        </p:spPr>
      </p:sp>
      <p:sp>
        <p:nvSpPr>
          <p:cNvPr id="15" name="Shape 13"/>
          <p:cNvSpPr/>
          <p:nvPr/>
        </p:nvSpPr>
        <p:spPr>
          <a:xfrm>
            <a:off x="3794760" y="2606040"/>
            <a:ext cx="502920" cy="502920"/>
          </a:xfrm>
          <a:prstGeom prst="roundRect">
            <a:avLst>
              <a:gd name="adj" fmla="val 18182"/>
            </a:avLst>
          </a:prstGeom>
          <a:solidFill>
            <a:srgbClr val="1B4379"/>
          </a:solidFill>
          <a:ln/>
        </p:spPr>
      </p:sp>
      <p:sp>
        <p:nvSpPr>
          <p:cNvPr id="16" name="Text 14"/>
          <p:cNvSpPr/>
          <p:nvPr/>
        </p:nvSpPr>
        <p:spPr>
          <a:xfrm>
            <a:off x="3794760" y="260604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3794760" y="3291840"/>
            <a:ext cx="215798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56A53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ORDNEN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3794760" y="3566160"/>
            <a:ext cx="215798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224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Blöcke &amp; Reihenfolge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3794760" y="4069080"/>
            <a:ext cx="2112264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120" dirty="0">
                <a:solidFill>
                  <a:srgbClr val="5861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Positionen je Auftrag in Abschnitten; per Ziehen neu sortieren, Nummerierung passt sich automatisch an.</a:t>
            </a:r>
            <a:endParaRPr lang="en-US" sz="1120" dirty="0"/>
          </a:p>
        </p:txBody>
      </p:sp>
      <p:sp>
        <p:nvSpPr>
          <p:cNvPr id="20" name="Shape 18"/>
          <p:cNvSpPr/>
          <p:nvPr/>
        </p:nvSpPr>
        <p:spPr>
          <a:xfrm>
            <a:off x="6400800" y="2286000"/>
            <a:ext cx="2615184" cy="3017520"/>
          </a:xfrm>
          <a:prstGeom prst="roundRect">
            <a:avLst>
              <a:gd name="adj" fmla="val 3497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  <a:effectLst>
            <a:outerShdw sx="100000" sy="100000" kx="0" ky="0" algn="bl" rotWithShape="0" blurRad="101600" dist="38100" dir="5400000">
              <a:srgbClr val="8899AA">
                <a:alpha val="25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6400800" y="2286000"/>
            <a:ext cx="2615184" cy="54864"/>
          </a:xfrm>
          <a:prstGeom prst="rect">
            <a:avLst/>
          </a:prstGeom>
          <a:solidFill>
            <a:srgbClr val="1B4379"/>
          </a:solidFill>
          <a:ln/>
        </p:spPr>
      </p:sp>
      <p:sp>
        <p:nvSpPr>
          <p:cNvPr id="22" name="Shape 20"/>
          <p:cNvSpPr/>
          <p:nvPr/>
        </p:nvSpPr>
        <p:spPr>
          <a:xfrm>
            <a:off x="6675120" y="2606040"/>
            <a:ext cx="502920" cy="502920"/>
          </a:xfrm>
          <a:prstGeom prst="roundRect">
            <a:avLst>
              <a:gd name="adj" fmla="val 18182"/>
            </a:avLst>
          </a:prstGeom>
          <a:solidFill>
            <a:srgbClr val="1B4379"/>
          </a:solidFill>
          <a:ln/>
        </p:spPr>
      </p:sp>
      <p:sp>
        <p:nvSpPr>
          <p:cNvPr id="23" name="Text 21"/>
          <p:cNvSpPr/>
          <p:nvPr/>
        </p:nvSpPr>
        <p:spPr>
          <a:xfrm>
            <a:off x="6675120" y="260604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</a:t>
            </a:r>
            <a:endParaRPr lang="en-US" sz="1800" dirty="0"/>
          </a:p>
        </p:txBody>
      </p:sp>
      <p:sp>
        <p:nvSpPr>
          <p:cNvPr id="24" name="Text 22"/>
          <p:cNvSpPr/>
          <p:nvPr/>
        </p:nvSpPr>
        <p:spPr>
          <a:xfrm>
            <a:off x="6675120" y="3291840"/>
            <a:ext cx="215798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56A53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RECHNEN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6675120" y="3566160"/>
            <a:ext cx="215798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224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Summen &amp; Steuer live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6675120" y="4069080"/>
            <a:ext cx="2112264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120" dirty="0">
                <a:solidFill>
                  <a:srgbClr val="5861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Netto, MwSt., Brutto und die §13b-Umkehr werden bei jeder Änderung sofort und geprüft neu berechnet.</a:t>
            </a:r>
            <a:endParaRPr lang="en-US" sz="1120" dirty="0"/>
          </a:p>
        </p:txBody>
      </p:sp>
      <p:sp>
        <p:nvSpPr>
          <p:cNvPr id="27" name="Shape 25"/>
          <p:cNvSpPr/>
          <p:nvPr/>
        </p:nvSpPr>
        <p:spPr>
          <a:xfrm>
            <a:off x="9281160" y="2286000"/>
            <a:ext cx="2615184" cy="3017520"/>
          </a:xfrm>
          <a:prstGeom prst="roundRect">
            <a:avLst>
              <a:gd name="adj" fmla="val 3497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  <a:effectLst>
            <a:outerShdw sx="100000" sy="100000" kx="0" ky="0" algn="bl" rotWithShape="0" blurRad="101600" dist="38100" dir="5400000">
              <a:srgbClr val="8899AA">
                <a:alpha val="25000"/>
              </a:srgbClr>
            </a:outerShdw>
          </a:effectLst>
        </p:spPr>
      </p:sp>
      <p:sp>
        <p:nvSpPr>
          <p:cNvPr id="28" name="Shape 26"/>
          <p:cNvSpPr/>
          <p:nvPr/>
        </p:nvSpPr>
        <p:spPr>
          <a:xfrm>
            <a:off x="9281160" y="2286000"/>
            <a:ext cx="2615184" cy="54864"/>
          </a:xfrm>
          <a:prstGeom prst="rect">
            <a:avLst/>
          </a:prstGeom>
          <a:solidFill>
            <a:srgbClr val="56A532"/>
          </a:solidFill>
          <a:ln/>
        </p:spPr>
      </p:sp>
      <p:sp>
        <p:nvSpPr>
          <p:cNvPr id="29" name="Shape 27"/>
          <p:cNvSpPr/>
          <p:nvPr/>
        </p:nvSpPr>
        <p:spPr>
          <a:xfrm>
            <a:off x="9555480" y="2606040"/>
            <a:ext cx="502920" cy="502920"/>
          </a:xfrm>
          <a:prstGeom prst="roundRect">
            <a:avLst>
              <a:gd name="adj" fmla="val 18182"/>
            </a:avLst>
          </a:prstGeom>
          <a:solidFill>
            <a:srgbClr val="1B4379"/>
          </a:solidFill>
          <a:ln/>
        </p:spPr>
      </p:sp>
      <p:sp>
        <p:nvSpPr>
          <p:cNvPr id="30" name="Text 28"/>
          <p:cNvSpPr/>
          <p:nvPr/>
        </p:nvSpPr>
        <p:spPr>
          <a:xfrm>
            <a:off x="9555480" y="260604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</a:t>
            </a:r>
            <a:endParaRPr lang="en-US" sz="1800" dirty="0"/>
          </a:p>
        </p:txBody>
      </p:sp>
      <p:sp>
        <p:nvSpPr>
          <p:cNvPr id="31" name="Text 29"/>
          <p:cNvSpPr/>
          <p:nvPr/>
        </p:nvSpPr>
        <p:spPr>
          <a:xfrm>
            <a:off x="9555480" y="3291840"/>
            <a:ext cx="215798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56A53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PRÜFEN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9555480" y="3566160"/>
            <a:ext cx="215798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224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Vorschau auf Knopfdruck</a:t>
            </a:r>
            <a:endParaRPr lang="en-US" sz="1500" dirty="0"/>
          </a:p>
        </p:txBody>
      </p:sp>
      <p:sp>
        <p:nvSpPr>
          <p:cNvPr id="33" name="Text 31"/>
          <p:cNvSpPr/>
          <p:nvPr/>
        </p:nvSpPr>
        <p:spPr>
          <a:xfrm>
            <a:off x="9555480" y="4069080"/>
            <a:ext cx="2112264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120" dirty="0">
                <a:solidFill>
                  <a:srgbClr val="5861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Die PDF-Vorschau entsteht direkt aus dem aktuellen Stand — exakt das, was der Kunde erhält.</a:t>
            </a:r>
            <a:endParaRPr lang="en-US" sz="1120" dirty="0"/>
          </a:p>
        </p:txBody>
      </p:sp>
      <p:sp>
        <p:nvSpPr>
          <p:cNvPr id="34" name="Text 32"/>
          <p:cNvSpPr/>
          <p:nvPr/>
        </p:nvSpPr>
        <p:spPr>
          <a:xfrm>
            <a:off x="64008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B437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Fuchs Intranet</a:t>
            </a:r>
            <a:pPr algn="l" indent="0" marL="0">
              <a:buNone/>
            </a:pPr>
            <a:r>
              <a:rPr lang="en-US" sz="900" dirty="0">
                <a:solidFill>
                  <a:srgbClr val="5861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 ·  Neuerungen 2026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11094415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861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502920"/>
            <a:ext cx="457200" cy="82296"/>
          </a:xfrm>
          <a:prstGeom prst="rect">
            <a:avLst/>
          </a:prstGeom>
          <a:solidFill>
            <a:srgbClr val="56A532"/>
          </a:solidFill>
          <a:ln/>
        </p:spPr>
      </p:sp>
      <p:sp>
        <p:nvSpPr>
          <p:cNvPr id="3" name="Text 1"/>
          <p:cNvSpPr/>
          <p:nvPr/>
        </p:nvSpPr>
        <p:spPr>
          <a:xfrm>
            <a:off x="1207008" y="384048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56A53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DER ONLINE-EDITOR IM DETAIL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640080" y="658368"/>
            <a:ext cx="10911535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224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Set-Preis: drei Wege, Positionen zusammenzufassen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640080" y="1371600"/>
            <a:ext cx="10911535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861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Bei allen bleibt die Rechnungssumme unverändert — die Set-Zeile trägt genau den Wert der zusammengefassten Positionen.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640080" y="2148840"/>
            <a:ext cx="3429000" cy="2880360"/>
          </a:xfrm>
          <a:prstGeom prst="roundRect">
            <a:avLst>
              <a:gd name="adj" fmla="val 3175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  <a:effectLst>
            <a:outerShdw sx="100000" sy="100000" kx="0" ky="0" algn="bl" rotWithShape="0" blurRad="101600" dist="38100" dir="5400000">
              <a:srgbClr val="8899AA">
                <a:alpha val="25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640080" y="2148840"/>
            <a:ext cx="3429000" cy="54864"/>
          </a:xfrm>
          <a:prstGeom prst="rect">
            <a:avLst/>
          </a:prstGeom>
          <a:solidFill>
            <a:srgbClr val="1B4379"/>
          </a:solidFill>
          <a:ln/>
        </p:spPr>
      </p:sp>
      <p:sp>
        <p:nvSpPr>
          <p:cNvPr id="8" name="Shape 6"/>
          <p:cNvSpPr/>
          <p:nvPr/>
        </p:nvSpPr>
        <p:spPr>
          <a:xfrm>
            <a:off x="914400" y="2441448"/>
            <a:ext cx="502920" cy="502920"/>
          </a:xfrm>
          <a:prstGeom prst="roundRect">
            <a:avLst>
              <a:gd name="adj" fmla="val 18182"/>
            </a:avLst>
          </a:prstGeom>
          <a:solidFill>
            <a:srgbClr val="1B4379"/>
          </a:solidFill>
          <a:ln/>
        </p:spPr>
      </p:sp>
      <p:sp>
        <p:nvSpPr>
          <p:cNvPr id="9" name="Text 7"/>
          <p:cNvSpPr/>
          <p:nvPr/>
        </p:nvSpPr>
        <p:spPr>
          <a:xfrm>
            <a:off x="914400" y="2441448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914400" y="3081528"/>
            <a:ext cx="2926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224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Einzelne Set-Position zusammenfassen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914400" y="3520440"/>
            <a:ext cx="29260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56A53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Zeilen-Schaltfläche · an der Position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914400" y="3813048"/>
            <a:ext cx="2898648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030" dirty="0">
                <a:solidFill>
                  <a:srgbClr val="5861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Der Set-Kopf übernimmt die Summe seiner Teilpositionen; deren Einzelpreise werden leer dargestellt (kein Preis, nicht 0,00 €).</a:t>
            </a:r>
            <a:endParaRPr lang="en-US" sz="1030" dirty="0"/>
          </a:p>
        </p:txBody>
      </p:sp>
      <p:sp>
        <p:nvSpPr>
          <p:cNvPr id="13" name="Text 11"/>
          <p:cNvSpPr/>
          <p:nvPr/>
        </p:nvSpPr>
        <p:spPr>
          <a:xfrm>
            <a:off x="914400" y="4553712"/>
            <a:ext cx="29260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30" b="1" dirty="0">
                <a:solidFill>
                  <a:srgbClr val="1B437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Wirkt auf: eine markierte Set-Position</a:t>
            </a:r>
            <a:endParaRPr lang="en-US" sz="930" dirty="0"/>
          </a:p>
        </p:txBody>
      </p:sp>
      <p:sp>
        <p:nvSpPr>
          <p:cNvPr id="14" name="Shape 12"/>
          <p:cNvSpPr/>
          <p:nvPr/>
        </p:nvSpPr>
        <p:spPr>
          <a:xfrm>
            <a:off x="4325112" y="2148840"/>
            <a:ext cx="3429000" cy="2880360"/>
          </a:xfrm>
          <a:prstGeom prst="roundRect">
            <a:avLst>
              <a:gd name="adj" fmla="val 3175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  <a:effectLst>
            <a:outerShdw sx="100000" sy="100000" kx="0" ky="0" algn="bl" rotWithShape="0" blurRad="101600" dist="38100" dir="5400000">
              <a:srgbClr val="8899AA">
                <a:alpha val="25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4325112" y="2148840"/>
            <a:ext cx="3429000" cy="54864"/>
          </a:xfrm>
          <a:prstGeom prst="rect">
            <a:avLst/>
          </a:prstGeom>
          <a:solidFill>
            <a:srgbClr val="1B4379"/>
          </a:solidFill>
          <a:ln/>
        </p:spPr>
      </p:sp>
      <p:sp>
        <p:nvSpPr>
          <p:cNvPr id="16" name="Shape 14"/>
          <p:cNvSpPr/>
          <p:nvPr/>
        </p:nvSpPr>
        <p:spPr>
          <a:xfrm>
            <a:off x="4599432" y="2441448"/>
            <a:ext cx="502920" cy="502920"/>
          </a:xfrm>
          <a:prstGeom prst="roundRect">
            <a:avLst>
              <a:gd name="adj" fmla="val 18182"/>
            </a:avLst>
          </a:prstGeom>
          <a:solidFill>
            <a:srgbClr val="1B4379"/>
          </a:solidFill>
          <a:ln/>
        </p:spPr>
      </p:sp>
      <p:sp>
        <p:nvSpPr>
          <p:cNvPr id="17" name="Text 15"/>
          <p:cNvSpPr/>
          <p:nvPr/>
        </p:nvSpPr>
        <p:spPr>
          <a:xfrm>
            <a:off x="4599432" y="2441448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4599432" y="3081528"/>
            <a:ext cx="2926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224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„Set mit Preis“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4599432" y="3520440"/>
            <a:ext cx="29260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56A53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Menü · ganzer Auftragsblock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4599432" y="3813048"/>
            <a:ext cx="2898648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030" dirty="0">
                <a:solidFill>
                  <a:srgbClr val="5861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Oben im Block wird eine hervorgehobene Set-Zeile mit dem Gesamtwert eingefügt. Die Einzelpositionen bleiben sichtbar, aber ohne Einzelpreis. Die Set-Zeile ist nachträglich editierbar.</a:t>
            </a:r>
            <a:endParaRPr lang="en-US" sz="1030" dirty="0"/>
          </a:p>
        </p:txBody>
      </p:sp>
      <p:sp>
        <p:nvSpPr>
          <p:cNvPr id="21" name="Text 19"/>
          <p:cNvSpPr/>
          <p:nvPr/>
        </p:nvSpPr>
        <p:spPr>
          <a:xfrm>
            <a:off x="4599432" y="4553712"/>
            <a:ext cx="29260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30" b="1" dirty="0">
                <a:solidFill>
                  <a:srgbClr val="1B437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Positionen bleiben erhalten</a:t>
            </a:r>
            <a:endParaRPr lang="en-US" sz="930" dirty="0"/>
          </a:p>
        </p:txBody>
      </p:sp>
      <p:sp>
        <p:nvSpPr>
          <p:cNvPr id="22" name="Shape 20"/>
          <p:cNvSpPr/>
          <p:nvPr/>
        </p:nvSpPr>
        <p:spPr>
          <a:xfrm>
            <a:off x="8010144" y="2148840"/>
            <a:ext cx="3429000" cy="2880360"/>
          </a:xfrm>
          <a:prstGeom prst="roundRect">
            <a:avLst>
              <a:gd name="adj" fmla="val 3175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  <a:effectLst>
            <a:outerShdw sx="100000" sy="100000" kx="0" ky="0" algn="bl" rotWithShape="0" blurRad="101600" dist="38100" dir="5400000">
              <a:srgbClr val="8899AA">
                <a:alpha val="25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8010144" y="2148840"/>
            <a:ext cx="3429000" cy="54864"/>
          </a:xfrm>
          <a:prstGeom prst="rect">
            <a:avLst/>
          </a:prstGeom>
          <a:solidFill>
            <a:srgbClr val="1B4379"/>
          </a:solidFill>
          <a:ln/>
        </p:spPr>
      </p:sp>
      <p:sp>
        <p:nvSpPr>
          <p:cNvPr id="24" name="Shape 22"/>
          <p:cNvSpPr/>
          <p:nvPr/>
        </p:nvSpPr>
        <p:spPr>
          <a:xfrm>
            <a:off x="8284464" y="2441448"/>
            <a:ext cx="502920" cy="502920"/>
          </a:xfrm>
          <a:prstGeom prst="roundRect">
            <a:avLst>
              <a:gd name="adj" fmla="val 18182"/>
            </a:avLst>
          </a:prstGeom>
          <a:solidFill>
            <a:srgbClr val="1B4379"/>
          </a:solidFill>
          <a:ln/>
        </p:spPr>
      </p:sp>
      <p:sp>
        <p:nvSpPr>
          <p:cNvPr id="25" name="Text 23"/>
          <p:cNvSpPr/>
          <p:nvPr/>
        </p:nvSpPr>
        <p:spPr>
          <a:xfrm>
            <a:off x="8284464" y="2441448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</a:t>
            </a:r>
            <a:endParaRPr lang="en-US" sz="1800" dirty="0"/>
          </a:p>
        </p:txBody>
      </p:sp>
      <p:sp>
        <p:nvSpPr>
          <p:cNvPr id="26" name="Text 24"/>
          <p:cNvSpPr/>
          <p:nvPr/>
        </p:nvSpPr>
        <p:spPr>
          <a:xfrm>
            <a:off x="8284464" y="3081528"/>
            <a:ext cx="2926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224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„Nur Set mit Preis“</a:t>
            </a:r>
            <a:endParaRPr lang="en-US" sz="1350" dirty="0"/>
          </a:p>
        </p:txBody>
      </p:sp>
      <p:sp>
        <p:nvSpPr>
          <p:cNvPr id="27" name="Text 25"/>
          <p:cNvSpPr/>
          <p:nvPr/>
        </p:nvSpPr>
        <p:spPr>
          <a:xfrm>
            <a:off x="8284464" y="3520440"/>
            <a:ext cx="29260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56A53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Menü · ganzer Auftragsblock</a:t>
            </a:r>
            <a:endParaRPr lang="en-US" sz="950" dirty="0"/>
          </a:p>
        </p:txBody>
      </p:sp>
      <p:sp>
        <p:nvSpPr>
          <p:cNvPr id="28" name="Text 26"/>
          <p:cNvSpPr/>
          <p:nvPr/>
        </p:nvSpPr>
        <p:spPr>
          <a:xfrm>
            <a:off x="8284464" y="3813048"/>
            <a:ext cx="2898648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030" dirty="0">
                <a:solidFill>
                  <a:srgbClr val="5861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Wie „Set mit Preis“ — aber die Einzelpositionen werden vollständig entfernt. Es bleibt allein die Set-Zeile mit dem Gesamtpreis. Ideal für eine schlanke Pauschal-Darstellung.</a:t>
            </a:r>
            <a:endParaRPr lang="en-US" sz="1030" dirty="0"/>
          </a:p>
        </p:txBody>
      </p:sp>
      <p:sp>
        <p:nvSpPr>
          <p:cNvPr id="29" name="Text 27"/>
          <p:cNvSpPr/>
          <p:nvPr/>
        </p:nvSpPr>
        <p:spPr>
          <a:xfrm>
            <a:off x="8284464" y="4553712"/>
            <a:ext cx="29260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30" b="1" dirty="0">
                <a:solidFill>
                  <a:srgbClr val="1B437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Positionen werden entfernt</a:t>
            </a:r>
            <a:endParaRPr lang="en-US" sz="930" dirty="0"/>
          </a:p>
        </p:txBody>
      </p:sp>
      <p:sp>
        <p:nvSpPr>
          <p:cNvPr id="30" name="Shape 28"/>
          <p:cNvSpPr/>
          <p:nvPr/>
        </p:nvSpPr>
        <p:spPr>
          <a:xfrm>
            <a:off x="640080" y="5257800"/>
            <a:ext cx="10911535" cy="914400"/>
          </a:xfrm>
          <a:prstGeom prst="roundRect">
            <a:avLst>
              <a:gd name="adj" fmla="val 8000"/>
            </a:avLst>
          </a:prstGeom>
          <a:solidFill>
            <a:srgbClr val="E9EEF6"/>
          </a:solidFill>
          <a:ln w="12700">
            <a:solidFill>
              <a:srgbClr val="C3D0E4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914400" y="5303520"/>
            <a:ext cx="10362895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20" b="1" dirty="0">
                <a:solidFill>
                  <a:srgbClr val="1B437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Gut zu wissen:  </a:t>
            </a:r>
            <a:pPr indent="0" marL="0">
              <a:lnSpc>
                <a:spcPct val="105000"/>
              </a:lnSpc>
              <a:buNone/>
            </a:pPr>
            <a:r>
              <a:rPr lang="en-US" sz="1120" dirty="0">
                <a:solidFill>
                  <a:srgbClr val="2A3B5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Die Menü-Varianten (2 &amp; 3) sind bewusste, einmalige Umwandlungen — es gibt keinen Umschalter zurück. Ausgangszustand wiederherstellen? Entwurf verwerfen oder die Set-Zeile von Hand anpassen. Die Gesamtsumme ändert sich nie, und die PDF-Ausgabe zeigt exakt dasselbe wie der Editor.</a:t>
            </a:r>
            <a:endParaRPr lang="en-US" sz="1120" dirty="0"/>
          </a:p>
        </p:txBody>
      </p:sp>
      <p:sp>
        <p:nvSpPr>
          <p:cNvPr id="32" name="Text 30"/>
          <p:cNvSpPr/>
          <p:nvPr/>
        </p:nvSpPr>
        <p:spPr>
          <a:xfrm>
            <a:off x="64008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B437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Fuchs Intranet</a:t>
            </a:r>
            <a:pPr algn="l" indent="0" marL="0">
              <a:buNone/>
            </a:pPr>
            <a:r>
              <a:rPr lang="en-US" sz="900" dirty="0">
                <a:solidFill>
                  <a:srgbClr val="5861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 ·  Neuerungen 2026</a:t>
            </a:r>
            <a:endParaRPr lang="en-US" sz="900" dirty="0"/>
          </a:p>
        </p:txBody>
      </p:sp>
      <p:sp>
        <p:nvSpPr>
          <p:cNvPr id="33" name="Text 31"/>
          <p:cNvSpPr/>
          <p:nvPr/>
        </p:nvSpPr>
        <p:spPr>
          <a:xfrm>
            <a:off x="11094415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861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502920"/>
            <a:ext cx="457200" cy="82296"/>
          </a:xfrm>
          <a:prstGeom prst="rect">
            <a:avLst/>
          </a:prstGeom>
          <a:solidFill>
            <a:srgbClr val="56A532"/>
          </a:solidFill>
          <a:ln/>
        </p:spPr>
      </p:sp>
      <p:sp>
        <p:nvSpPr>
          <p:cNvPr id="3" name="Text 1"/>
          <p:cNvSpPr/>
          <p:nvPr/>
        </p:nvSpPr>
        <p:spPr>
          <a:xfrm>
            <a:off x="1207008" y="384048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56A53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ALT GEGEN NEU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640080" y="658368"/>
            <a:ext cx="10911535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224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Was sich konkret verbessert hat</a:t>
            </a:r>
            <a:endParaRPr lang="en-US" sz="3000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40080" y="1417320"/>
          <a:ext cx="10911535" cy="914400"/>
        </p:xfrm>
        <a:graphic>
          <a:graphicData uri="http://schemas.openxmlformats.org/drawingml/2006/table">
            <a:tbl>
              <a:tblPr/>
              <a:tblGrid>
                <a:gridCol w="2468880"/>
                <a:gridCol w="4206240"/>
                <a:gridCol w="4325112"/>
              </a:tblGrid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Bereich</a:t>
                      </a:r>
                      <a:endParaRPr lang="en-US" sz="11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2243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Bisher (Legacy)</a:t>
                      </a:r>
                      <a:endParaRPr lang="en-US" sz="11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2243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Neu</a:t>
                      </a:r>
                      <a:endParaRPr lang="en-US" sz="11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2243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224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Rechnungsvorschau</a:t>
                      </a:r>
                      <a:endParaRPr lang="en-US" sz="11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586172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✕  Kein Live-PDF — erst nach dem Speichern sichtbar</a:t>
                      </a:r>
                      <a:endParaRPr lang="en-US" sz="11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C2733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✓  Echtzeit-PDF-Vorschau schon während der Bearbeitung</a:t>
                      </a:r>
                      <a:endParaRPr lang="en-US" sz="11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224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Berechnung</a:t>
                      </a:r>
                      <a:endParaRPr lang="en-US" sz="11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586172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✕  Im Browser gerechnet — Abweichungen möglich</a:t>
                      </a:r>
                      <a:endParaRPr lang="en-US" sz="11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C2733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✓  Alle Werte serverseitig geprüft &amp; einheitlich</a:t>
                      </a:r>
                      <a:endParaRPr lang="en-US" sz="11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224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Rückmeldungen</a:t>
                      </a:r>
                      <a:endParaRPr lang="en-US" sz="11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586172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✕  Keine aktive Meldung — nur durch Nachschauen</a:t>
                      </a:r>
                      <a:endParaRPr lang="en-US" sz="11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C2733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✓  Sofortige Erfolgs- und Fehlermeldungen in Echtzeit</a:t>
                      </a:r>
                      <a:endParaRPr lang="en-US" sz="11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224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Fehler im Hintergrund</a:t>
                      </a:r>
                      <a:endParaRPr lang="en-US" sz="11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586172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✕  Nur im Protokoll — für den Nutzer unsichtbar</a:t>
                      </a:r>
                      <a:endParaRPr lang="en-US" sz="11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C2733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✓  Werden dem Nutzer verständlich angezeigt</a:t>
                      </a:r>
                      <a:endParaRPr lang="en-US" sz="11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224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Rechnungsformat</a:t>
                      </a:r>
                      <a:endParaRPr lang="en-US" sz="11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586172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✕  Reines PDF</a:t>
                      </a:r>
                      <a:endParaRPr lang="en-US" sz="11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C2733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✓  Zusätzlich extern validierte E-Rechnung (ZUGFeRD/DATEV oder XRechnung für Behörden)</a:t>
                      </a:r>
                      <a:endParaRPr lang="en-US" sz="11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224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Änderungsverlauf</a:t>
                      </a:r>
                      <a:endParaRPr lang="en-US" sz="11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586172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✕  Nicht vorhanden</a:t>
                      </a:r>
                      <a:endParaRPr lang="en-US" sz="11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C2733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✓  Vollständige Historie &amp; gezieltes Verwerfen</a:t>
                      </a:r>
                      <a:endParaRPr lang="en-US" sz="11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224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Kontoauszüge</a:t>
                      </a:r>
                      <a:endParaRPr lang="en-US" sz="11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586172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✕  Nur MT940</a:t>
                      </a:r>
                      <a:endParaRPr lang="en-US" sz="11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C2733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✓  MT940 und CAMT (ISO 20022), Auto-Erkennung</a:t>
                      </a:r>
                      <a:endParaRPr lang="en-US" sz="11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224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System-Überblick</a:t>
                      </a:r>
                      <a:endParaRPr lang="en-US" sz="11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586172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✕  Kein Einblick in den Systemzustand</a:t>
                      </a:r>
                      <a:endParaRPr lang="en-US" sz="11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C2733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✓  Admin-/Status-Modul mit Live-Prüfungen</a:t>
                      </a:r>
                      <a:endParaRPr lang="en-US" sz="11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224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Plattform</a:t>
                      </a:r>
                      <a:endParaRPr lang="en-US" sz="11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586172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✕  Ältere VB-Codebasis</a:t>
                      </a:r>
                      <a:endParaRPr lang="en-US" sz="11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C2733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✓  .NET 10 — schneller, gepflegt, getestet</a:t>
                      </a:r>
                      <a:endParaRPr lang="en-US" sz="11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8"/>
                    </a:solidFill>
                  </a:tcPr>
                </a:tc>
              </a:tr>
            </a:tbl>
          </a:graphicData>
        </a:graphic>
      </p:graphicFrame>
      <p:sp>
        <p:nvSpPr>
          <p:cNvPr id="6" name="Text 3"/>
          <p:cNvSpPr/>
          <p:nvPr/>
        </p:nvSpPr>
        <p:spPr>
          <a:xfrm>
            <a:off x="64008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B437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Fuchs Intranet</a:t>
            </a:r>
            <a:pPr algn="l" indent="0" marL="0">
              <a:buNone/>
            </a:pPr>
            <a:r>
              <a:rPr lang="en-US" sz="900" dirty="0">
                <a:solidFill>
                  <a:srgbClr val="5861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 ·  Neuerungen 2026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11094415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861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2243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502920"/>
            <a:ext cx="457200" cy="82296"/>
          </a:xfrm>
          <a:prstGeom prst="rect">
            <a:avLst/>
          </a:prstGeom>
          <a:solidFill>
            <a:srgbClr val="56A532"/>
          </a:solidFill>
          <a:ln/>
        </p:spPr>
      </p:sp>
      <p:sp>
        <p:nvSpPr>
          <p:cNvPr id="3" name="Text 1"/>
          <p:cNvSpPr/>
          <p:nvPr/>
        </p:nvSpPr>
        <p:spPr>
          <a:xfrm>
            <a:off x="1207008" y="384048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74C1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FÜR DEN KEY-USER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640080" y="658368"/>
            <a:ext cx="10881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Mehr Kontrolle hinter den Kulissen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640080" y="1353312"/>
            <a:ext cx="10881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A7B4C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Stabiler, nachvollziehbarer und überprüfbarer Betrieb.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640080" y="1965960"/>
            <a:ext cx="3429000" cy="1965960"/>
          </a:xfrm>
          <a:prstGeom prst="roundRect">
            <a:avLst>
              <a:gd name="adj" fmla="val 4651"/>
            </a:avLst>
          </a:prstGeom>
          <a:solidFill>
            <a:srgbClr val="172C4A"/>
          </a:solidFill>
          <a:ln w="12700">
            <a:solidFill>
              <a:srgbClr val="27385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96112" y="2185416"/>
            <a:ext cx="2971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74C1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◆  </a:t>
            </a:r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Admin- &amp; Status-Modul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896112" y="2679192"/>
            <a:ext cx="297180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080" dirty="0">
                <a:solidFill>
                  <a:srgbClr val="A7B4C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Zeigt live den Zustand von Server, Datenbank, Schlüsseltresor, Speicher und ERP-Anbindung — inkl. Test-E-Mail. Nur für berechtigte Nutzer.</a:t>
            </a:r>
            <a:endParaRPr lang="en-US" sz="1080" dirty="0"/>
          </a:p>
        </p:txBody>
      </p:sp>
      <p:sp>
        <p:nvSpPr>
          <p:cNvPr id="9" name="Shape 7"/>
          <p:cNvSpPr/>
          <p:nvPr/>
        </p:nvSpPr>
        <p:spPr>
          <a:xfrm>
            <a:off x="4325112" y="1965960"/>
            <a:ext cx="3429000" cy="1965960"/>
          </a:xfrm>
          <a:prstGeom prst="roundRect">
            <a:avLst>
              <a:gd name="adj" fmla="val 4651"/>
            </a:avLst>
          </a:prstGeom>
          <a:solidFill>
            <a:srgbClr val="172C4A"/>
          </a:solidFill>
          <a:ln w="12700">
            <a:solidFill>
              <a:srgbClr val="27385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81144" y="2185416"/>
            <a:ext cx="2971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74C1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◆  </a:t>
            </a:r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Durchgängige Nachvollziehbarkeit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4581144" y="2679192"/>
            <a:ext cx="297180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080" dirty="0">
                <a:solidFill>
                  <a:srgbClr val="A7B4C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Jeder wichtige Geschäftsvorfall — erstellt, versandt, importiert, fehlgeschlagen — wird erfasst und verständlich gemeldet.</a:t>
            </a:r>
            <a:endParaRPr lang="en-US" sz="1080" dirty="0"/>
          </a:p>
        </p:txBody>
      </p:sp>
      <p:sp>
        <p:nvSpPr>
          <p:cNvPr id="12" name="Shape 10"/>
          <p:cNvSpPr/>
          <p:nvPr/>
        </p:nvSpPr>
        <p:spPr>
          <a:xfrm>
            <a:off x="8010144" y="1965960"/>
            <a:ext cx="3429000" cy="1965960"/>
          </a:xfrm>
          <a:prstGeom prst="roundRect">
            <a:avLst>
              <a:gd name="adj" fmla="val 4651"/>
            </a:avLst>
          </a:prstGeom>
          <a:solidFill>
            <a:srgbClr val="172C4A"/>
          </a:solidFill>
          <a:ln w="12700">
            <a:solidFill>
              <a:srgbClr val="27385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266176" y="2185416"/>
            <a:ext cx="2971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74C1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◆  </a:t>
            </a:r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Überwachung &amp; Diagnose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8266176" y="2679192"/>
            <a:ext cx="297180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080" dirty="0">
                <a:solidFill>
                  <a:srgbClr val="A7B4C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Moderne Telemetrie (OpenTelemetry) misst Abläufe, Laufzeiten und Fehler. Probleme früher erkennen, schneller eingrenzen.</a:t>
            </a:r>
            <a:endParaRPr lang="en-US" sz="1080" dirty="0"/>
          </a:p>
        </p:txBody>
      </p:sp>
      <p:sp>
        <p:nvSpPr>
          <p:cNvPr id="15" name="Shape 13"/>
          <p:cNvSpPr/>
          <p:nvPr/>
        </p:nvSpPr>
        <p:spPr>
          <a:xfrm>
            <a:off x="640080" y="4187952"/>
            <a:ext cx="3429000" cy="1965960"/>
          </a:xfrm>
          <a:prstGeom prst="roundRect">
            <a:avLst>
              <a:gd name="adj" fmla="val 4651"/>
            </a:avLst>
          </a:prstGeom>
          <a:solidFill>
            <a:srgbClr val="172C4A"/>
          </a:solidFill>
          <a:ln w="12700">
            <a:solidFill>
              <a:srgbClr val="27385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96112" y="4407408"/>
            <a:ext cx="2971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74C1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◆  </a:t>
            </a:r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Automatischer ERP-Abgleich</a:t>
            </a:r>
            <a:endParaRPr lang="en-US" sz="1350" dirty="0"/>
          </a:p>
        </p:txBody>
      </p:sp>
      <p:sp>
        <p:nvSpPr>
          <p:cNvPr id="17" name="Text 15"/>
          <p:cNvSpPr/>
          <p:nvPr/>
        </p:nvSpPr>
        <p:spPr>
          <a:xfrm>
            <a:off x="896112" y="4901184"/>
            <a:ext cx="297180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080" dirty="0">
                <a:solidFill>
                  <a:srgbClr val="A7B4C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Der Abgleich mit dem ERP (mfr) läuft zuverlässig im Hintergrund — mit automatischer Wiederholung bei kurzen Störungen.</a:t>
            </a:r>
            <a:endParaRPr lang="en-US" sz="1080" dirty="0"/>
          </a:p>
        </p:txBody>
      </p:sp>
      <p:sp>
        <p:nvSpPr>
          <p:cNvPr id="18" name="Shape 16"/>
          <p:cNvSpPr/>
          <p:nvPr/>
        </p:nvSpPr>
        <p:spPr>
          <a:xfrm>
            <a:off x="4325112" y="4187952"/>
            <a:ext cx="3429000" cy="1965960"/>
          </a:xfrm>
          <a:prstGeom prst="roundRect">
            <a:avLst>
              <a:gd name="adj" fmla="val 4651"/>
            </a:avLst>
          </a:prstGeom>
          <a:solidFill>
            <a:srgbClr val="172C4A"/>
          </a:solidFill>
          <a:ln w="12700">
            <a:solidFill>
              <a:srgbClr val="27385A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81144" y="4407408"/>
            <a:ext cx="2971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74C1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◆  </a:t>
            </a:r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Sichere Konfiguration</a:t>
            </a:r>
            <a:endParaRPr lang="en-US" sz="1350" dirty="0"/>
          </a:p>
        </p:txBody>
      </p:sp>
      <p:sp>
        <p:nvSpPr>
          <p:cNvPr id="20" name="Text 18"/>
          <p:cNvSpPr/>
          <p:nvPr/>
        </p:nvSpPr>
        <p:spPr>
          <a:xfrm>
            <a:off x="4581144" y="4901184"/>
            <a:ext cx="297180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080" dirty="0">
                <a:solidFill>
                  <a:srgbClr val="A7B4C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Zugangsdaten im zentralen Azure Key Vault. Test-Schutz verhindert, dass in Testumgebungen echte Kunden angeschrieben werden.</a:t>
            </a:r>
            <a:endParaRPr lang="en-US" sz="1080" dirty="0"/>
          </a:p>
        </p:txBody>
      </p:sp>
      <p:sp>
        <p:nvSpPr>
          <p:cNvPr id="21" name="Shape 19"/>
          <p:cNvSpPr/>
          <p:nvPr/>
        </p:nvSpPr>
        <p:spPr>
          <a:xfrm>
            <a:off x="8010144" y="4187952"/>
            <a:ext cx="3429000" cy="1965960"/>
          </a:xfrm>
          <a:prstGeom prst="roundRect">
            <a:avLst>
              <a:gd name="adj" fmla="val 4651"/>
            </a:avLst>
          </a:prstGeom>
          <a:solidFill>
            <a:srgbClr val="172C4A"/>
          </a:solidFill>
          <a:ln w="12700">
            <a:solidFill>
              <a:srgbClr val="27385A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266176" y="4407408"/>
            <a:ext cx="2971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74C1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◆  </a:t>
            </a:r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Umfassend getestet</a:t>
            </a:r>
            <a:endParaRPr lang="en-US" sz="1350" dirty="0"/>
          </a:p>
        </p:txBody>
      </p:sp>
      <p:sp>
        <p:nvSpPr>
          <p:cNvPr id="23" name="Text 21"/>
          <p:cNvSpPr/>
          <p:nvPr/>
        </p:nvSpPr>
        <p:spPr>
          <a:xfrm>
            <a:off x="8266176" y="4901184"/>
            <a:ext cx="297180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080" dirty="0">
                <a:solidFill>
                  <a:srgbClr val="A7B4C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Breite automatisierte Testabdeckung — erfolgreiche wie fehlerhafte Abläufe werden geprüft, bevor Änderungen live gehen.</a:t>
            </a:r>
            <a:endParaRPr lang="en-US" sz="1080" dirty="0"/>
          </a:p>
        </p:txBody>
      </p:sp>
      <p:sp>
        <p:nvSpPr>
          <p:cNvPr id="24" name="Text 22"/>
          <p:cNvSpPr/>
          <p:nvPr/>
        </p:nvSpPr>
        <p:spPr>
          <a:xfrm>
            <a:off x="64008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Fuchs Intranet</a:t>
            </a:r>
            <a:pPr algn="l" indent="0" marL="0">
              <a:buNone/>
            </a:pPr>
            <a:r>
              <a:rPr lang="en-US" sz="900" dirty="0">
                <a:solidFill>
                  <a:srgbClr val="AFC0D8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 ·  Neuerungen 2026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11094415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FC0D8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502920"/>
            <a:ext cx="457200" cy="82296"/>
          </a:xfrm>
          <a:prstGeom prst="rect">
            <a:avLst/>
          </a:prstGeom>
          <a:solidFill>
            <a:srgbClr val="56A532"/>
          </a:solidFill>
          <a:ln/>
        </p:spPr>
      </p:sp>
      <p:sp>
        <p:nvSpPr>
          <p:cNvPr id="3" name="Text 1"/>
          <p:cNvSpPr/>
          <p:nvPr/>
        </p:nvSpPr>
        <p:spPr>
          <a:xfrm>
            <a:off x="1207008" y="384048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56A53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VERTRAUT GEBLIEBEN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640080" y="658368"/>
            <a:ext cx="10911535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224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Was sich für Sie nicht ändert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640080" y="1371600"/>
            <a:ext cx="10911535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861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Modernisiert wurde die Technik — nicht Ihre Arbeitsweise.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640080" y="2148840"/>
            <a:ext cx="3429000" cy="1920240"/>
          </a:xfrm>
          <a:prstGeom prst="roundRect">
            <a:avLst>
              <a:gd name="adj" fmla="val 4762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  <a:effectLst>
            <a:outerShdw sx="100000" sy="100000" kx="0" ky="0" algn="bl" rotWithShape="0" blurRad="101600" dist="38100" dir="5400000">
              <a:srgbClr val="8899AA">
                <a:alpha val="25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640080" y="2148840"/>
            <a:ext cx="3429000" cy="54864"/>
          </a:xfrm>
          <a:prstGeom prst="rect">
            <a:avLst/>
          </a:prstGeom>
          <a:solidFill>
            <a:srgbClr val="56A532"/>
          </a:solidFill>
          <a:ln/>
        </p:spPr>
      </p:sp>
      <p:sp>
        <p:nvSpPr>
          <p:cNvPr id="8" name="Text 6"/>
          <p:cNvSpPr/>
          <p:nvPr/>
        </p:nvSpPr>
        <p:spPr>
          <a:xfrm>
            <a:off x="896112" y="2368296"/>
            <a:ext cx="731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00000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🗂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896112" y="2898648"/>
            <a:ext cx="2971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224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Gewohnte Module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896112" y="3264408"/>
            <a:ext cx="29260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5861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Rechnungen, Zahlungserinnerungen, Anfragen, Banking und Berichte an denselben Stellen wie bisher.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4325112" y="2148840"/>
            <a:ext cx="3429000" cy="1920240"/>
          </a:xfrm>
          <a:prstGeom prst="roundRect">
            <a:avLst>
              <a:gd name="adj" fmla="val 4762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  <a:effectLst>
            <a:outerShdw sx="100000" sy="100000" kx="0" ky="0" algn="bl" rotWithShape="0" blurRad="101600" dist="38100" dir="5400000">
              <a:srgbClr val="8899AA">
                <a:alpha val="25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325112" y="2148840"/>
            <a:ext cx="3429000" cy="54864"/>
          </a:xfrm>
          <a:prstGeom prst="rect">
            <a:avLst/>
          </a:prstGeom>
          <a:solidFill>
            <a:srgbClr val="56A532"/>
          </a:solidFill>
          <a:ln/>
        </p:spPr>
      </p:sp>
      <p:sp>
        <p:nvSpPr>
          <p:cNvPr id="13" name="Text 11"/>
          <p:cNvSpPr/>
          <p:nvPr/>
        </p:nvSpPr>
        <p:spPr>
          <a:xfrm>
            <a:off x="4581144" y="2368296"/>
            <a:ext cx="731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00000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📄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4581144" y="2898648"/>
            <a:ext cx="2971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224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Vertrautes Layout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4581144" y="3264408"/>
            <a:ext cx="29260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5861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Briefkopf, Adressfenster und Rechnungslayout 1:1 übernommen — Dokumente sehen aus wie gewohnt.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8010144" y="2148840"/>
            <a:ext cx="3429000" cy="1920240"/>
          </a:xfrm>
          <a:prstGeom prst="roundRect">
            <a:avLst>
              <a:gd name="adj" fmla="val 4762"/>
            </a:avLst>
          </a:prstGeom>
          <a:solidFill>
            <a:srgbClr val="FFFFFF"/>
          </a:solidFill>
          <a:ln w="12700">
            <a:solidFill>
              <a:srgbClr val="E3E8F0"/>
            </a:solidFill>
            <a:prstDash val="solid"/>
          </a:ln>
          <a:effectLst>
            <a:outerShdw sx="100000" sy="100000" kx="0" ky="0" algn="bl" rotWithShape="0" blurRad="101600" dist="38100" dir="5400000">
              <a:srgbClr val="8899AA">
                <a:alpha val="25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8010144" y="2148840"/>
            <a:ext cx="3429000" cy="54864"/>
          </a:xfrm>
          <a:prstGeom prst="rect">
            <a:avLst/>
          </a:prstGeom>
          <a:solidFill>
            <a:srgbClr val="56A532"/>
          </a:solidFill>
          <a:ln/>
        </p:spPr>
      </p:sp>
      <p:sp>
        <p:nvSpPr>
          <p:cNvPr id="18" name="Text 16"/>
          <p:cNvSpPr/>
          <p:nvPr/>
        </p:nvSpPr>
        <p:spPr>
          <a:xfrm>
            <a:off x="8266176" y="2368296"/>
            <a:ext cx="731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00000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🔐</a:t>
            </a:r>
            <a:endParaRPr lang="en-US" sz="2200" dirty="0"/>
          </a:p>
        </p:txBody>
      </p:sp>
      <p:sp>
        <p:nvSpPr>
          <p:cNvPr id="19" name="Text 17"/>
          <p:cNvSpPr/>
          <p:nvPr/>
        </p:nvSpPr>
        <p:spPr>
          <a:xfrm>
            <a:off x="8266176" y="2898648"/>
            <a:ext cx="2971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224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Gleiche Anmeldung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8266176" y="3264408"/>
            <a:ext cx="29260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5861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Login und Berechtigungen unverändert. Neue Funktionen erscheinen nur, wo Sie berechtigt sind.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640080" y="4663440"/>
            <a:ext cx="10911535" cy="1371600"/>
          </a:xfrm>
          <a:prstGeom prst="roundRect">
            <a:avLst>
              <a:gd name="adj" fmla="val 8000"/>
            </a:avLst>
          </a:prstGeom>
          <a:solidFill>
            <a:srgbClr val="12243F"/>
          </a:solidFill>
          <a:ln/>
        </p:spPr>
      </p:sp>
      <p:sp>
        <p:nvSpPr>
          <p:cNvPr id="22" name="Shape 20"/>
          <p:cNvSpPr/>
          <p:nvPr/>
        </p:nvSpPr>
        <p:spPr>
          <a:xfrm>
            <a:off x="640080" y="4663440"/>
            <a:ext cx="109728" cy="1371600"/>
          </a:xfrm>
          <a:prstGeom prst="rect">
            <a:avLst/>
          </a:prstGeom>
          <a:solidFill>
            <a:srgbClr val="56A532"/>
          </a:solidFill>
          <a:ln/>
        </p:spPr>
      </p:sp>
      <p:sp>
        <p:nvSpPr>
          <p:cNvPr id="23" name="Text 21"/>
          <p:cNvSpPr/>
          <p:nvPr/>
        </p:nvSpPr>
        <p:spPr>
          <a:xfrm>
            <a:off x="1097280" y="4864608"/>
            <a:ext cx="10058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Fragen zu den Neuerungen?</a:t>
            </a:r>
            <a:endParaRPr lang="en-US" sz="2000" dirty="0"/>
          </a:p>
        </p:txBody>
      </p:sp>
      <p:sp>
        <p:nvSpPr>
          <p:cNvPr id="24" name="Text 22"/>
          <p:cNvSpPr/>
          <p:nvPr/>
        </p:nvSpPr>
        <p:spPr>
          <a:xfrm>
            <a:off x="1097280" y="534924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AFC0D8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Ihr Key-User und ProcessWeb begleiten Sie beim Umstieg. Fuchs Intranet — Neue Implementierung · Stand Juli 2026.</a:t>
            </a:r>
            <a:endParaRPr lang="en-US" sz="1250" dirty="0"/>
          </a:p>
        </p:txBody>
      </p:sp>
      <p:sp>
        <p:nvSpPr>
          <p:cNvPr id="25" name="Text 23"/>
          <p:cNvSpPr/>
          <p:nvPr/>
        </p:nvSpPr>
        <p:spPr>
          <a:xfrm>
            <a:off x="64008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B437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Fuchs Intranet</a:t>
            </a:r>
            <a:pPr algn="l" indent="0" marL="0">
              <a:buNone/>
            </a:pPr>
            <a:r>
              <a:rPr lang="en-US" sz="900" dirty="0">
                <a:solidFill>
                  <a:srgbClr val="5861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 ·  Neuerungen 2026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11094415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861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 standalone="yes"?>
<Properties xmlns="http://schemas.openxmlformats.org/officeDocument/2006/extended-properties" xmlns:vt="http://schemas.openxmlformats.org/officeDocument/2006/docPropsVTypes">
	<TotalTime>0</TotalTime>
	<Words>0</Words>
	<Application>Microsoft Office PowerPoint</Application>
	<PresentationFormat>On-screen Show (16:9)</PresentationFormat>
	<Paragraphs>0</Paragraphs>
	<Slides>8</Slides>
	<Notes>8</Notes>
	<HiddenSlides>0</HiddenSlides>
	<MMClips>0</MMClips>
	<ScaleCrop>false</ScaleCrop>
	<HeadingPairs>
		<vt:vector size="6" baseType="variant">
			<vt:variant><vt:lpstr>Fonts Used</vt:lpstr></vt:variant>
			<vt:variant><vt:i4>2</vt:i4></vt:variant>
			<vt:variant><vt:lpstr>Theme</vt:lpstr></vt:variant>
			<vt:variant><vt:i4>1</vt:i4></vt:variant>
			<vt:variant><vt:lpstr>Slide Titles</vt:lpstr></vt:variant>
			<vt:variant><vt:i4>8</vt:i4></vt:variant>
		</vt:vector>
	</HeadingPairs>
	<TitlesOfParts>
		<vt:vector size="11" baseType="lpstr">
			<vt:lpstr>Arial</vt:lpstr>
			<vt:lpstr>Calibri</vt:lpstr>
			<vt:lpstr>Office Theme</vt:lpstr>
			<vt:lpstr>Slide 1</vt:lpstr><vt:lpstr>Slide 2</vt:lpstr><vt:lpstr>Slide 3</vt:lpstr><vt:lpstr>Slide 4</vt:lpstr><vt:lpstr>Slide 5</vt:lpstr><vt:lpstr>Slide 6</vt:lpstr><vt:lpstr>Slide 7</vt:lpstr><vt:lpstr>Slide 8</vt:lpstr>
		</vt:vector>
	</TitlesOfParts>
	<Company>Sebastian Fuchs Bad und Heizung GmbH & Co. KG</Company>
	<LinksUpToDate>false</LinksUpToDate>
	<SharedDoc>false</SharedDoc>
	<HyperlinksChanged>false</HyperlinksChanged>
	<AppVersion>16.0000</AppVersion>
	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Fuchs Intranet — Das ist neu</dc:title>
  <dc:subject>PptxGenJS Presentation</dc:subject>
  <dc:creator>ProcessWeb</dc:creator>
  <cp:lastModifiedBy>ProcessWeb</cp:lastModifiedBy>
  <cp:revision>1</cp:revision>
  <dcterms:created xsi:type="dcterms:W3CDTF">2026-07-17T14:46:11Z</dcterms:created>
  <dcterms:modified xsi:type="dcterms:W3CDTF">2026-07-17T14:46:11Z</dcterms:modified>
</cp:coreProperties>
</file>